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1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AD5E8"/>
    <a:srgbClr val="66CCFF"/>
    <a:srgbClr val="9DC1F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9414" autoAdjust="0"/>
  </p:normalViewPr>
  <p:slideViewPr>
    <p:cSldViewPr snapToGrid="0" snapToObjects="1">
      <p:cViewPr varScale="1">
        <p:scale>
          <a:sx n="100" d="100"/>
          <a:sy n="100" d="100"/>
        </p:scale>
        <p:origin x="-3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015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128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830630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1100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059076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4671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640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011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35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716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996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441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228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775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84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830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2DB0F-0629-DC45-9759-789EE800183B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2CE290-03C2-EA45-BFE5-0CC5CD7DB1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366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isen@ivanovo.ac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52C073-2784-0142-83B6-2B25AF4D9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3046" y="912890"/>
            <a:ext cx="8361229" cy="2805396"/>
          </a:xfrm>
        </p:spPr>
        <p:txBody>
          <a:bodyPr/>
          <a:lstStyle/>
          <a:p>
            <a:pPr algn="ctr"/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b="1" dirty="0">
                <a:solidFill>
                  <a:srgbClr val="002060"/>
                </a:solidFill>
              </a:rPr>
              <a:t>Олимпиада по финансовой грамотности </a:t>
            </a:r>
            <a:br>
              <a:rPr lang="ru-RU" sz="4800" b="1" dirty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>для старшеклассников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335516"/>
            <a:ext cx="6831673" cy="930167"/>
          </a:xfrm>
        </p:spPr>
        <p:txBody>
          <a:bodyPr>
            <a:normAutofit/>
          </a:bodyPr>
          <a:lstStyle/>
          <a:p>
            <a:r>
              <a:rPr lang="ru-RU" sz="2600" b="1" dirty="0"/>
              <a:t>Руководитель проекта: Курникова И.В.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0275" y="314325"/>
            <a:ext cx="6257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ФГБОУ ВО «Ивановский государственный университет»</a:t>
            </a:r>
          </a:p>
          <a:p>
            <a:pPr algn="ctr"/>
            <a:r>
              <a:rPr lang="ru-RU" dirty="0" smtClean="0"/>
              <a:t>Институт социально-экономических наук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8395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BD82D1-2017-0444-A01D-93046010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12" y="329238"/>
            <a:ext cx="9601200" cy="1084385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Условия участия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2321D5-51EB-5643-A9F1-6E2084CCE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021" y="1594339"/>
            <a:ext cx="10640291" cy="5005966"/>
          </a:xfrm>
        </p:spPr>
        <p:txBody>
          <a:bodyPr>
            <a:noAutofit/>
          </a:bodyPr>
          <a:lstStyle/>
          <a:p>
            <a:r>
              <a:rPr lang="ru-RU" sz="2600" dirty="0"/>
              <a:t>Заявка на участие в олимпиаде – </a:t>
            </a:r>
            <a:r>
              <a:rPr lang="ru-RU" sz="2600" b="1" dirty="0"/>
              <a:t>заполнить заявку в файле </a:t>
            </a:r>
            <a:r>
              <a:rPr lang="en-US" sz="2600" b="1" dirty="0" smtClean="0"/>
              <a:t>Word</a:t>
            </a:r>
            <a:r>
              <a:rPr lang="en-US" sz="2600" b="1" dirty="0" smtClean="0"/>
              <a:t> </a:t>
            </a:r>
            <a:r>
              <a:rPr lang="ru-RU" sz="2600" b="1" dirty="0" smtClean="0"/>
              <a:t>(указать ФИО, школу, класс, контактные данные)</a:t>
            </a:r>
            <a:endParaRPr lang="en-US" sz="2600" b="1" dirty="0"/>
          </a:p>
          <a:p>
            <a:r>
              <a:rPr lang="ru-RU" sz="2600" b="1" dirty="0"/>
              <a:t>Заявки </a:t>
            </a:r>
            <a:r>
              <a:rPr lang="ru-RU" sz="2600" dirty="0"/>
              <a:t>на участие должны быть представлены </a:t>
            </a:r>
            <a:r>
              <a:rPr lang="ru-RU" sz="2600" b="1" dirty="0"/>
              <a:t>вместе с эссе </a:t>
            </a:r>
            <a:r>
              <a:rPr lang="ru-RU" sz="2600" dirty="0"/>
              <a:t>в рамках заочного этапа олимпиады </a:t>
            </a:r>
            <a:r>
              <a:rPr lang="ru-RU" sz="2600" b="1" dirty="0"/>
              <a:t>до </a:t>
            </a:r>
            <a:r>
              <a:rPr lang="ru-RU" sz="2600" b="1" dirty="0" smtClean="0"/>
              <a:t>20.03.2023 </a:t>
            </a:r>
            <a:r>
              <a:rPr lang="ru-RU" sz="2600" b="1" dirty="0" smtClean="0"/>
              <a:t>на </a:t>
            </a:r>
            <a:r>
              <a:rPr lang="en-US" sz="2600" b="1" dirty="0" smtClean="0"/>
              <a:t>E-mail</a:t>
            </a:r>
            <a:r>
              <a:rPr lang="en-US" sz="2600" b="1" dirty="0" smtClean="0">
                <a:solidFill>
                  <a:schemeClr val="tx1"/>
                </a:solidFill>
              </a:rPr>
              <a:t>: </a:t>
            </a:r>
            <a:r>
              <a:rPr lang="en" sz="2600" b="1" dirty="0" smtClean="0">
                <a:solidFill>
                  <a:srgbClr val="002060"/>
                </a:solidFill>
                <a:hlinkClick r:id="rId2"/>
              </a:rPr>
              <a:t>isen@ivanovo.ac.ru</a:t>
            </a:r>
            <a:r>
              <a:rPr lang="ru-RU" sz="2600" b="1" dirty="0" smtClean="0">
                <a:solidFill>
                  <a:srgbClr val="002060"/>
                </a:solidFill>
              </a:rPr>
              <a:t>  (с темой Олимпиада)</a:t>
            </a:r>
          </a:p>
          <a:p>
            <a:r>
              <a:rPr lang="ru-RU" sz="2600" b="1" dirty="0" smtClean="0"/>
              <a:t>Победитель </a:t>
            </a:r>
            <a:r>
              <a:rPr lang="ru-RU" sz="2600" b="1" dirty="0"/>
              <a:t>Олимпиады </a:t>
            </a:r>
            <a:r>
              <a:rPr lang="ru-RU" sz="2600" dirty="0"/>
              <a:t>получает дополнительно - 3 балла; </a:t>
            </a:r>
            <a:r>
              <a:rPr lang="ru-RU" sz="2600" b="1" dirty="0"/>
              <a:t>призер</a:t>
            </a:r>
            <a:r>
              <a:rPr lang="ru-RU" sz="2600" dirty="0"/>
              <a:t> – 2 балла; </a:t>
            </a:r>
            <a:r>
              <a:rPr lang="ru-RU" sz="2600" b="1" dirty="0"/>
              <a:t>участник</a:t>
            </a:r>
            <a:r>
              <a:rPr lang="ru-RU" sz="2600" dirty="0"/>
              <a:t> – 1 балл</a:t>
            </a:r>
            <a:r>
              <a:rPr lang="ru-RU" sz="2600" dirty="0" smtClean="0"/>
              <a:t>. </a:t>
            </a:r>
            <a:endParaRPr lang="ru-RU" sz="2600" dirty="0"/>
          </a:p>
          <a:p>
            <a:r>
              <a:rPr lang="ru-RU" sz="2600" b="1" dirty="0">
                <a:solidFill>
                  <a:srgbClr val="C00000"/>
                </a:solidFill>
              </a:rPr>
              <a:t>Контакты </a:t>
            </a:r>
          </a:p>
          <a:p>
            <a:pPr marL="0" indent="0" algn="just">
              <a:buNone/>
            </a:pPr>
            <a:r>
              <a:rPr lang="ru-RU" sz="2600" b="1" dirty="0"/>
              <a:t>Руководитель проекта: </a:t>
            </a:r>
            <a:r>
              <a:rPr lang="ru-RU" sz="2600" dirty="0"/>
              <a:t>Курникова Ирина Валерьевна</a:t>
            </a:r>
            <a:endParaRPr lang="ru-RU" sz="2600" b="1" dirty="0"/>
          </a:p>
          <a:p>
            <a:pPr marL="0" indent="0" algn="just">
              <a:buNone/>
            </a:pPr>
            <a:r>
              <a:rPr lang="ru-RU" sz="2600" b="1" dirty="0"/>
              <a:t>Адрес: </a:t>
            </a:r>
            <a:r>
              <a:rPr lang="ru-RU" sz="2600" dirty="0"/>
              <a:t>г. Иваново, ул. Тимирязева, 5 (6 учебный корпус ИвГУ) </a:t>
            </a:r>
          </a:p>
          <a:p>
            <a:pPr marL="0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="" xmlns:p14="http://schemas.microsoft.com/office/powerpoint/2010/main" val="407964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AD091B-8806-C740-BC70-98E529D83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82358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Цели олимпиады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2FBC59C-EE21-D645-BB49-9FD584779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8491"/>
            <a:ext cx="10820400" cy="5027735"/>
          </a:xfrm>
        </p:spPr>
        <p:txBody>
          <a:bodyPr>
            <a:noAutofit/>
          </a:bodyPr>
          <a:lstStyle/>
          <a:p>
            <a:r>
              <a:rPr lang="ru-RU" sz="2800" b="1" dirty="0"/>
              <a:t>Популяризация</a:t>
            </a:r>
            <a:r>
              <a:rPr lang="ru-RU" sz="2800" dirty="0"/>
              <a:t> финансовой грамотности</a:t>
            </a:r>
          </a:p>
          <a:p>
            <a:r>
              <a:rPr lang="ru-RU" sz="2800" b="1" dirty="0"/>
              <a:t>Выявление </a:t>
            </a:r>
            <a:r>
              <a:rPr lang="ru-RU" sz="2800" dirty="0"/>
              <a:t>талантливой молодежи</a:t>
            </a:r>
          </a:p>
          <a:p>
            <a:r>
              <a:rPr lang="ru-RU" sz="2800" b="1" dirty="0"/>
              <a:t>Привлечение </a:t>
            </a:r>
            <a:r>
              <a:rPr lang="ru-RU" sz="2800" dirty="0"/>
              <a:t>молодежи к решению научно-практических проблем в сфере финансов, денег и кредита</a:t>
            </a:r>
          </a:p>
          <a:p>
            <a:r>
              <a:rPr lang="ru-RU" sz="2800" b="1" dirty="0"/>
              <a:t>Оценка </a:t>
            </a:r>
            <a:r>
              <a:rPr lang="ru-RU" sz="2800" dirty="0"/>
              <a:t>уровня финансовой грамотности</a:t>
            </a:r>
          </a:p>
          <a:p>
            <a:r>
              <a:rPr lang="ru-RU" sz="2800" b="1" dirty="0"/>
              <a:t>Стимулирование и поощрение </a:t>
            </a:r>
            <a:r>
              <a:rPr lang="ru-RU" sz="2800" dirty="0"/>
              <a:t>научного творчества учащихся по финансовой тематике </a:t>
            </a:r>
          </a:p>
          <a:p>
            <a:r>
              <a:rPr lang="ru-RU" sz="2800" b="1" dirty="0"/>
              <a:t>Разработка рекомендаций </a:t>
            </a:r>
            <a:r>
              <a:rPr lang="ru-RU" sz="2800" dirty="0"/>
              <a:t>по повышению финансовой грамотности старшеклассников 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23030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0CBA370-D994-EE41-A030-C3153BC6A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Участники олимпиады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88D4F9-4159-5541-9FB3-34FA29355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68" y="2670051"/>
            <a:ext cx="9601200" cy="11723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/>
              <a:t>Учащиеся 10-11 классов </a:t>
            </a:r>
          </a:p>
          <a:p>
            <a:pPr marL="0" indent="0" algn="ctr">
              <a:buNone/>
            </a:pPr>
            <a:r>
              <a:rPr lang="ru-RU" sz="3200" dirty="0"/>
              <a:t>общеобразовательных школ Ивановской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496635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C41D22-B0F1-754D-A582-96C6E275F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9738" y="235927"/>
            <a:ext cx="10644554" cy="14859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Этапы проведения </a:t>
            </a:r>
            <a:br>
              <a:rPr lang="ru-RU" sz="5400" b="1" dirty="0">
                <a:solidFill>
                  <a:srgbClr val="0070C0"/>
                </a:solidFill>
              </a:rPr>
            </a:br>
            <a:r>
              <a:rPr lang="ru-RU" sz="5400" b="1" dirty="0">
                <a:solidFill>
                  <a:srgbClr val="0070C0"/>
                </a:solidFill>
              </a:rPr>
              <a:t>олимпиады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D73B67E-2660-664C-98FE-DEC639C63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97723"/>
            <a:ext cx="9601200" cy="3581400"/>
          </a:xfrm>
        </p:spPr>
        <p:txBody>
          <a:bodyPr/>
          <a:lstStyle/>
          <a:p>
            <a:r>
              <a:rPr lang="ru-RU" sz="3000" b="1" dirty="0">
                <a:solidFill>
                  <a:srgbClr val="C00000"/>
                </a:solidFill>
              </a:rPr>
              <a:t>1 этап – Заочный</a:t>
            </a:r>
          </a:p>
          <a:p>
            <a:pPr>
              <a:buFontTx/>
              <a:buChar char="-"/>
            </a:pPr>
            <a:r>
              <a:rPr lang="ru-RU" sz="3000" dirty="0"/>
              <a:t>конкурс эссе </a:t>
            </a:r>
          </a:p>
          <a:p>
            <a:r>
              <a:rPr lang="ru-RU" sz="3000" b="1" dirty="0">
                <a:solidFill>
                  <a:srgbClr val="C00000"/>
                </a:solidFill>
              </a:rPr>
              <a:t>2 этап – Очный </a:t>
            </a:r>
          </a:p>
          <a:p>
            <a:pPr>
              <a:buFontTx/>
              <a:buChar char="-"/>
            </a:pPr>
            <a:r>
              <a:rPr lang="ru-RU" sz="3000" dirty="0"/>
              <a:t>тестовые задания</a:t>
            </a:r>
          </a:p>
          <a:p>
            <a:pPr>
              <a:buFontTx/>
              <a:buChar char="-"/>
            </a:pPr>
            <a:r>
              <a:rPr lang="ru-RU" sz="3000" dirty="0"/>
              <a:t>блиц-игра по финансовой грамотности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285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5D596F-75A1-6D4C-89A1-F09A3BEB0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77412" y="0"/>
            <a:ext cx="10925907" cy="173355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Тематика олимпиадных заданий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B105F486-E27A-6E46-89C3-1020D99627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1164226"/>
              </p:ext>
            </p:extLst>
          </p:nvPr>
        </p:nvGraphicFramePr>
        <p:xfrm>
          <a:off x="425887" y="1855490"/>
          <a:ext cx="9344416" cy="4389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4416">
                  <a:extLst>
                    <a:ext uri="{9D8B030D-6E8A-4147-A177-3AD203B41FA5}">
                      <a16:colId xmlns="" xmlns:a16="http://schemas.microsoft.com/office/drawing/2014/main" val="817893670"/>
                    </a:ext>
                  </a:extLst>
                </a:gridCol>
              </a:tblGrid>
              <a:tr h="51831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Тематика эссе: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0738234"/>
                  </a:ext>
                </a:extLst>
              </a:tr>
              <a:tr h="503835">
                <a:tc>
                  <a:txBody>
                    <a:bodyPr/>
                    <a:lstStyle/>
                    <a:p>
                      <a:r>
                        <a:rPr lang="ru-RU" sz="2800" dirty="0"/>
                        <a:t>«Время – деньги» Б. Франклин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3754307"/>
                  </a:ext>
                </a:extLst>
              </a:tr>
              <a:tr h="503835">
                <a:tc>
                  <a:txBody>
                    <a:bodyPr/>
                    <a:lstStyle/>
                    <a:p>
                      <a:r>
                        <a:rPr lang="ru-RU" sz="2800" dirty="0"/>
                        <a:t>«Хороших налогов не бывает» У. Черчилль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58397618"/>
                  </a:ext>
                </a:extLst>
              </a:tr>
              <a:tr h="918759">
                <a:tc>
                  <a:txBody>
                    <a:bodyPr/>
                    <a:lstStyle/>
                    <a:p>
                      <a:r>
                        <a:rPr lang="ru-RU" sz="2800" dirty="0"/>
                        <a:t>«Скажи мне, кто твой банк, и я скажу, кто ты» Э. </a:t>
                      </a:r>
                      <a:r>
                        <a:rPr lang="ru-RU" sz="2800" dirty="0" err="1"/>
                        <a:t>Йокель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0522801"/>
                  </a:ext>
                </a:extLst>
              </a:tr>
              <a:tr h="918759">
                <a:tc>
                  <a:txBody>
                    <a:bodyPr/>
                    <a:lstStyle/>
                    <a:p>
                      <a:r>
                        <a:rPr lang="ru-RU" sz="2800" dirty="0"/>
                        <a:t>«Что такое бизнес? Очень просто: это чужие деньги» А. Дюма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1286162"/>
                  </a:ext>
                </a:extLst>
              </a:tr>
              <a:tr h="918759">
                <a:tc>
                  <a:txBody>
                    <a:bodyPr/>
                    <a:lstStyle/>
                    <a:p>
                      <a:r>
                        <a:rPr lang="ru-RU" sz="2800" dirty="0"/>
                        <a:t>«Вообще-то я против миллионеров, но если бы мне предложили им стать…» М. Твен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3369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5690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5D596F-75A1-6D4C-89A1-F09A3BEB0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9109" y="208827"/>
            <a:ext cx="10925907" cy="14859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Тематика олимпиадных заданий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B105F486-E27A-6E46-89C3-1020D99627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62847022"/>
              </p:ext>
            </p:extLst>
          </p:nvPr>
        </p:nvGraphicFramePr>
        <p:xfrm>
          <a:off x="345109" y="1945248"/>
          <a:ext cx="9249830" cy="4803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4915">
                  <a:extLst>
                    <a:ext uri="{9D8B030D-6E8A-4147-A177-3AD203B41FA5}">
                      <a16:colId xmlns="" xmlns:a16="http://schemas.microsoft.com/office/drawing/2014/main" val="817893670"/>
                    </a:ext>
                  </a:extLst>
                </a:gridCol>
                <a:gridCol w="4624915">
                  <a:extLst>
                    <a:ext uri="{9D8B030D-6E8A-4147-A177-3AD203B41FA5}">
                      <a16:colId xmlns="" xmlns:a16="http://schemas.microsoft.com/office/drawing/2014/main" val="3499387610"/>
                    </a:ext>
                  </a:extLst>
                </a:gridCol>
              </a:tblGrid>
              <a:tr h="552069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dirty="0"/>
                        <a:t>Тестовые задания по темам: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0738234"/>
                  </a:ext>
                </a:extLst>
              </a:tr>
              <a:tr h="746510">
                <a:tc>
                  <a:txBody>
                    <a:bodyPr/>
                    <a:lstStyle/>
                    <a:p>
                      <a:r>
                        <a:rPr lang="ru-RU" sz="2400" dirty="0"/>
                        <a:t>Основы финансовой математики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Деньги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3754307"/>
                  </a:ext>
                </a:extLst>
              </a:tr>
              <a:tr h="746510">
                <a:tc>
                  <a:txBody>
                    <a:bodyPr/>
                    <a:lstStyle/>
                    <a:p>
                      <a:r>
                        <a:rPr lang="ru-RU" sz="2400" dirty="0"/>
                        <a:t>Банки и банковские продукты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Налоги и налогообложение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58397618"/>
                  </a:ext>
                </a:extLst>
              </a:tr>
              <a:tr h="746510">
                <a:tc>
                  <a:txBody>
                    <a:bodyPr/>
                    <a:lstStyle/>
                    <a:p>
                      <a:r>
                        <a:rPr lang="ru-RU" sz="2400" dirty="0"/>
                        <a:t>Страхование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Бюджет и бюджетная система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0522801"/>
                  </a:ext>
                </a:extLst>
              </a:tr>
              <a:tr h="784519">
                <a:tc>
                  <a:txBody>
                    <a:bodyPr/>
                    <a:lstStyle/>
                    <a:p>
                      <a:r>
                        <a:rPr lang="ru-RU" sz="2400" dirty="0"/>
                        <a:t>Инвестиции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Мошенничество на финансовом рынке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1286162"/>
                  </a:ext>
                </a:extLst>
              </a:tr>
              <a:tr h="1085833">
                <a:tc>
                  <a:txBody>
                    <a:bodyPr/>
                    <a:lstStyle/>
                    <a:p>
                      <a:r>
                        <a:rPr lang="ru-RU" sz="2400" dirty="0"/>
                        <a:t>Финансовый рынок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Защита прав потребителей финансовых услуг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3369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109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D92F15-C2E6-41E3-9199-4D310E817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5574"/>
            <a:ext cx="8596668" cy="201669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Блиц-игра по финансовой тематике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DFF17E2-A640-4BF1-8D68-D2F3D20FA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79945"/>
            <a:ext cx="8596668" cy="3661418"/>
          </a:xfrm>
        </p:spPr>
        <p:txBody>
          <a:bodyPr>
            <a:normAutofit/>
          </a:bodyPr>
          <a:lstStyle/>
          <a:p>
            <a:r>
              <a:rPr lang="ru-RU" sz="3200" dirty="0"/>
              <a:t>Игра </a:t>
            </a:r>
            <a:r>
              <a:rPr lang="ru-RU" sz="3200" dirty="0" smtClean="0"/>
              <a:t>включает 10 </a:t>
            </a:r>
            <a:r>
              <a:rPr lang="ru-RU" sz="3200" dirty="0"/>
              <a:t>вопросов на знание основ финансов и финансовой системы</a:t>
            </a:r>
          </a:p>
          <a:p>
            <a:r>
              <a:rPr lang="ru-RU" sz="3200" dirty="0"/>
              <a:t>За правильный ответ – участник получает очки</a:t>
            </a:r>
          </a:p>
          <a:p>
            <a:r>
              <a:rPr lang="ru-RU" sz="3200" dirty="0"/>
              <a:t>Победитель определяется по количеству правильных ответов</a:t>
            </a:r>
          </a:p>
        </p:txBody>
      </p:sp>
    </p:spTree>
    <p:extLst>
      <p:ext uri="{BB962C8B-B14F-4D97-AF65-F5344CB8AC3E}">
        <p14:creationId xmlns="" xmlns:p14="http://schemas.microsoft.com/office/powerpoint/2010/main" val="2866615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5E614B-34C5-DB4E-A07A-0890A56DE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48028" y="247650"/>
            <a:ext cx="11955405" cy="14859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Ориентировочная программа проведения олимпиады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F2E26D9-A699-2B48-873D-B85C529CF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41" y="2066795"/>
            <a:ext cx="11104805" cy="3958867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</a:rPr>
              <a:t>20</a:t>
            </a:r>
            <a:r>
              <a:rPr lang="ru-RU" sz="2800" b="1" dirty="0" smtClean="0">
                <a:solidFill>
                  <a:srgbClr val="C00000"/>
                </a:solidFill>
              </a:rPr>
              <a:t>.02.2023 </a:t>
            </a:r>
            <a:r>
              <a:rPr lang="ru-RU" sz="2800" b="1" dirty="0">
                <a:solidFill>
                  <a:srgbClr val="C00000"/>
                </a:solidFill>
              </a:rPr>
              <a:t>– </a:t>
            </a:r>
            <a:r>
              <a:rPr lang="ru-RU" sz="2800" b="1" dirty="0" smtClean="0">
                <a:solidFill>
                  <a:srgbClr val="C00000"/>
                </a:solidFill>
              </a:rPr>
              <a:t>20.03.2023 </a:t>
            </a:r>
            <a:r>
              <a:rPr lang="ru-RU" sz="2800" dirty="0"/>
              <a:t>Проведение </a:t>
            </a:r>
          </a:p>
          <a:p>
            <a:pPr marL="0" indent="0" algn="just">
              <a:buNone/>
            </a:pPr>
            <a:r>
              <a:rPr lang="ru-RU" sz="2800" b="1" dirty="0"/>
              <a:t>заочного</a:t>
            </a:r>
            <a:r>
              <a:rPr lang="ru-RU" sz="2800" dirty="0"/>
              <a:t> этапа </a:t>
            </a: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</a:rPr>
              <a:t>21.03.2023– 17.04.2023 </a:t>
            </a:r>
            <a:r>
              <a:rPr lang="ru-RU" sz="2800" dirty="0"/>
              <a:t>Проведение </a:t>
            </a:r>
          </a:p>
          <a:p>
            <a:pPr marL="0" indent="0" algn="just">
              <a:buNone/>
            </a:pPr>
            <a:r>
              <a:rPr lang="ru-RU" sz="2800" b="1" dirty="0"/>
              <a:t>очного</a:t>
            </a:r>
            <a:r>
              <a:rPr lang="ru-RU" sz="2800" dirty="0"/>
              <a:t> этапа </a:t>
            </a: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</a:rPr>
              <a:t>20.04.2023</a:t>
            </a:r>
            <a:r>
              <a:rPr lang="ru-RU" sz="2800" b="1" dirty="0" smtClean="0"/>
              <a:t> </a:t>
            </a:r>
            <a:r>
              <a:rPr lang="ru-RU" sz="2800" b="1" dirty="0"/>
              <a:t>Подведение итогов </a:t>
            </a:r>
            <a:r>
              <a:rPr lang="ru-RU" sz="2800" dirty="0"/>
              <a:t>олимпиады </a:t>
            </a:r>
          </a:p>
          <a:p>
            <a:pPr marL="0" indent="0" algn="just">
              <a:buNone/>
            </a:pPr>
            <a:r>
              <a:rPr lang="ru-RU" sz="2800" dirty="0"/>
              <a:t>на фестивале «Молодая наука в </a:t>
            </a:r>
          </a:p>
          <a:p>
            <a:pPr marL="0" indent="0" algn="just">
              <a:buNone/>
            </a:pPr>
            <a:r>
              <a:rPr lang="ru-RU" sz="2800" dirty="0"/>
              <a:t>классическом университете» (Секция: Финансы и кредит)</a:t>
            </a:r>
          </a:p>
        </p:txBody>
      </p:sp>
    </p:spTree>
    <p:extLst>
      <p:ext uri="{BB962C8B-B14F-4D97-AF65-F5344CB8AC3E}">
        <p14:creationId xmlns="" xmlns:p14="http://schemas.microsoft.com/office/powerpoint/2010/main" val="277950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466" y="165343"/>
            <a:ext cx="9601200" cy="1479665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Требования к оформлению эссе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4466" y="1849524"/>
            <a:ext cx="10989426" cy="4688379"/>
          </a:xfrm>
        </p:spPr>
        <p:txBody>
          <a:bodyPr>
            <a:normAutofit lnSpcReduction="10000"/>
          </a:bodyPr>
          <a:lstStyle/>
          <a:p>
            <a:r>
              <a:rPr lang="ru-RU" sz="2400" b="1" dirty="0"/>
              <a:t>Структура эссе</a:t>
            </a:r>
            <a:r>
              <a:rPr lang="ru-RU" sz="2400" dirty="0"/>
              <a:t>: введение, основная часть, заключение, список использованной литературы.  Объём – не более 6 страниц</a:t>
            </a:r>
          </a:p>
          <a:p>
            <a:r>
              <a:rPr lang="ru-RU" sz="2400" b="1" dirty="0"/>
              <a:t>Правила оформления:</a:t>
            </a:r>
          </a:p>
          <a:p>
            <a:pPr>
              <a:buNone/>
            </a:pPr>
            <a:r>
              <a:rPr lang="ru-RU" sz="2400" dirty="0"/>
              <a:t>Размер бумаги - А4, ориентация документа – книжная.</a:t>
            </a:r>
          </a:p>
          <a:p>
            <a:pPr>
              <a:buNone/>
            </a:pPr>
            <a:r>
              <a:rPr lang="ru-RU" sz="2400" dirty="0"/>
              <a:t>Поля: верхнее, левое, правое, нижнее - 2 см.</a:t>
            </a:r>
          </a:p>
          <a:p>
            <a:pPr marL="0" indent="0">
              <a:buNone/>
            </a:pPr>
            <a:r>
              <a:rPr lang="ru-RU" sz="2400" dirty="0"/>
              <a:t>Заголовок: заглавные буквы, полужирный шрифт </a:t>
            </a:r>
            <a:r>
              <a:rPr lang="ru-RU" sz="2400" dirty="0" err="1"/>
              <a:t>Times</a:t>
            </a:r>
            <a:r>
              <a:rPr lang="ru-RU" sz="2400" dirty="0"/>
              <a:t> </a:t>
            </a:r>
            <a:r>
              <a:rPr lang="ru-RU" sz="2400" dirty="0" err="1"/>
              <a:t>New</a:t>
            </a:r>
            <a:r>
              <a:rPr lang="ru-RU" sz="2400" dirty="0"/>
              <a:t> </a:t>
            </a:r>
            <a:r>
              <a:rPr lang="ru-RU" sz="2400" dirty="0" err="1"/>
              <a:t>Roman</a:t>
            </a:r>
            <a:r>
              <a:rPr lang="ru-RU" sz="2400" dirty="0"/>
              <a:t>, 12 </a:t>
            </a:r>
            <a:r>
              <a:rPr lang="ru-RU" sz="2400" dirty="0" err="1"/>
              <a:t>pt</a:t>
            </a:r>
            <a:r>
              <a:rPr lang="ru-RU" sz="2400" dirty="0"/>
              <a:t>. Выравнивание - по центру.</a:t>
            </a:r>
          </a:p>
          <a:p>
            <a:pPr marL="0" indent="0">
              <a:buNone/>
              <a:tabLst>
                <a:tab pos="182563" algn="l"/>
              </a:tabLst>
            </a:pPr>
            <a:r>
              <a:rPr lang="ru-RU" sz="2400" dirty="0"/>
              <a:t>Под заголовком указать: Ф.И.О. автора, Ф.И.О. учителя, школу, адрес электронной почты. Выравнивание - по </a:t>
            </a:r>
            <a:r>
              <a:rPr lang="ru-RU" sz="2400" dirty="0" smtClean="0"/>
              <a:t>правому краю.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Основной текст: </a:t>
            </a:r>
            <a:r>
              <a:rPr lang="ru-RU" sz="2400" dirty="0" err="1"/>
              <a:t>Times</a:t>
            </a:r>
            <a:r>
              <a:rPr lang="ru-RU" sz="2400" dirty="0"/>
              <a:t> </a:t>
            </a:r>
            <a:r>
              <a:rPr lang="ru-RU" sz="2400" dirty="0" err="1"/>
              <a:t>New</a:t>
            </a:r>
            <a:r>
              <a:rPr lang="ru-RU" sz="2400" dirty="0"/>
              <a:t> </a:t>
            </a:r>
            <a:r>
              <a:rPr lang="ru-RU" sz="2400" dirty="0" err="1"/>
              <a:t>Roman</a:t>
            </a:r>
            <a:r>
              <a:rPr lang="ru-RU" sz="2400" dirty="0"/>
              <a:t>, 12 </a:t>
            </a:r>
            <a:r>
              <a:rPr lang="ru-RU" sz="2400" dirty="0" err="1"/>
              <a:t>pt</a:t>
            </a:r>
            <a:r>
              <a:rPr lang="ru-RU" sz="2400" dirty="0"/>
              <a:t>. Выравнивание - по ширине. Отступ первой строки – 1,25 см.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</TotalTime>
  <Words>463</Words>
  <Application>Microsoft Office PowerPoint</Application>
  <PresentationFormat>Произвольный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       Олимпиада по финансовой грамотности  для старшеклассников</vt:lpstr>
      <vt:lpstr>Цели олимпиады</vt:lpstr>
      <vt:lpstr>Участники олимпиады</vt:lpstr>
      <vt:lpstr>Этапы проведения  олимпиады</vt:lpstr>
      <vt:lpstr>Тематика олимпиадных заданий</vt:lpstr>
      <vt:lpstr>Тематика олимпиадных заданий</vt:lpstr>
      <vt:lpstr>Блиц-игра по финансовой тематике</vt:lpstr>
      <vt:lpstr>Ориентировочная программа проведения олимпиады</vt:lpstr>
      <vt:lpstr>Требования к оформлению эссе</vt:lpstr>
      <vt:lpstr>Условия участия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Олимпиада по финансовой грамотности для старшеклассников</dc:title>
  <dc:creator>Александра Чусова</dc:creator>
  <cp:lastModifiedBy>user</cp:lastModifiedBy>
  <cp:revision>13</cp:revision>
  <dcterms:created xsi:type="dcterms:W3CDTF">2022-01-17T18:58:54Z</dcterms:created>
  <dcterms:modified xsi:type="dcterms:W3CDTF">2023-02-13T07:04:05Z</dcterms:modified>
</cp:coreProperties>
</file>